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media/image2.jpeg" ContentType="image/jpeg"/>
  <Override PartName="/ppt/media/image3.jpeg" ContentType="image/jpeg"/>
  <Override PartName="/ppt/theme/theme2.xml" ContentType="application/vnd.openxmlformats-officedocument.theme+xml"/>
  <Override PartName="/ppt/media/media1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lvl1pPr algn="ctr" defTabSz="584200">
      <a:defRPr sz="3200">
        <a:solidFill>
          <a:srgbClr val="546056"/>
        </a:solidFill>
        <a:latin typeface="+mn-lt"/>
        <a:ea typeface="+mn-ea"/>
        <a:cs typeface="+mn-cs"/>
        <a:sym typeface="Palatino"/>
      </a:defRPr>
    </a:lvl1pPr>
    <a:lvl2pPr indent="228600" algn="ctr" defTabSz="584200">
      <a:defRPr sz="3200">
        <a:solidFill>
          <a:srgbClr val="546056"/>
        </a:solidFill>
        <a:latin typeface="+mn-lt"/>
        <a:ea typeface="+mn-ea"/>
        <a:cs typeface="+mn-cs"/>
        <a:sym typeface="Palatino"/>
      </a:defRPr>
    </a:lvl2pPr>
    <a:lvl3pPr indent="457200" algn="ctr" defTabSz="584200">
      <a:defRPr sz="3200">
        <a:solidFill>
          <a:srgbClr val="546056"/>
        </a:solidFill>
        <a:latin typeface="+mn-lt"/>
        <a:ea typeface="+mn-ea"/>
        <a:cs typeface="+mn-cs"/>
        <a:sym typeface="Palatino"/>
      </a:defRPr>
    </a:lvl3pPr>
    <a:lvl4pPr indent="685800" algn="ctr" defTabSz="584200">
      <a:defRPr sz="3200">
        <a:solidFill>
          <a:srgbClr val="546056"/>
        </a:solidFill>
        <a:latin typeface="+mn-lt"/>
        <a:ea typeface="+mn-ea"/>
        <a:cs typeface="+mn-cs"/>
        <a:sym typeface="Palatino"/>
      </a:defRPr>
    </a:lvl4pPr>
    <a:lvl5pPr indent="914400" algn="ctr" defTabSz="584200">
      <a:defRPr sz="3200">
        <a:solidFill>
          <a:srgbClr val="546056"/>
        </a:solidFill>
        <a:latin typeface="+mn-lt"/>
        <a:ea typeface="+mn-ea"/>
        <a:cs typeface="+mn-cs"/>
        <a:sym typeface="Palatino"/>
      </a:defRPr>
    </a:lvl5pPr>
    <a:lvl6pPr indent="1143000" algn="ctr" defTabSz="584200">
      <a:defRPr sz="3200">
        <a:solidFill>
          <a:srgbClr val="546056"/>
        </a:solidFill>
        <a:latin typeface="+mn-lt"/>
        <a:ea typeface="+mn-ea"/>
        <a:cs typeface="+mn-cs"/>
        <a:sym typeface="Palatino"/>
      </a:defRPr>
    </a:lvl6pPr>
    <a:lvl7pPr indent="1371600" algn="ctr" defTabSz="584200">
      <a:defRPr sz="3200">
        <a:solidFill>
          <a:srgbClr val="546056"/>
        </a:solidFill>
        <a:latin typeface="+mn-lt"/>
        <a:ea typeface="+mn-ea"/>
        <a:cs typeface="+mn-cs"/>
        <a:sym typeface="Palatino"/>
      </a:defRPr>
    </a:lvl7pPr>
    <a:lvl8pPr indent="1600200" algn="ctr" defTabSz="584200">
      <a:defRPr sz="3200">
        <a:solidFill>
          <a:srgbClr val="546056"/>
        </a:solidFill>
        <a:latin typeface="+mn-lt"/>
        <a:ea typeface="+mn-ea"/>
        <a:cs typeface="+mn-cs"/>
        <a:sym typeface="Palatino"/>
      </a:defRPr>
    </a:lvl8pPr>
    <a:lvl9pPr indent="1828800" algn="ctr" defTabSz="584200">
      <a:defRPr sz="3200">
        <a:solidFill>
          <a:srgbClr val="546056"/>
        </a:solidFill>
        <a:latin typeface="+mn-lt"/>
        <a:ea typeface="+mn-ea"/>
        <a:cs typeface="+mn-cs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</a:tcStyle>
    </a:firstCol>
    <a:lastRow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</a:tcStyle>
    </a:firstRow>
  </a:tblStyle>
  <a:tblStyle styleId="{C7B018BB-80A7-4F77-B60F-C8B233D01FF8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</a:tcStyle>
    </a:firstRow>
  </a:tblStyle>
  <a:tblStyle styleId="{EEE7283C-3CF3-47DC-8721-378D4A62B228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B59660"/>
              </a:solidFill>
              <a:prstDash val="solid"/>
              <a:miter lim="400000"/>
            </a:ln>
          </a:left>
          <a:right>
            <a:ln w="12700" cap="flat">
              <a:solidFill>
                <a:srgbClr val="B59660"/>
              </a:solidFill>
              <a:prstDash val="solid"/>
              <a:miter lim="400000"/>
            </a:ln>
          </a:right>
          <a:top>
            <a:ln w="127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solidFill>
                <a:srgbClr val="B59660"/>
              </a:solidFill>
              <a:prstDash val="solid"/>
              <a:miter lim="400000"/>
            </a:ln>
          </a:bottom>
          <a:insideH>
            <a:ln w="12700" cap="flat">
              <a:solidFill>
                <a:srgbClr val="B59660"/>
              </a:solidFill>
              <a:prstDash val="solid"/>
              <a:miter lim="400000"/>
            </a:ln>
          </a:insideH>
          <a:insideV>
            <a:ln w="12700" cap="flat">
              <a:solidFill>
                <a:srgbClr val="B5966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Col>
    <a:lastRow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Row>
  </a:tblStyle>
  <a:tblStyle styleId="{CF821DB8-F4EB-4A41-A1BA-3FCAFE7338EE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F8E8A">
              <a:alpha val="80000"/>
            </a:srgbClr>
          </a:solidFill>
        </a:fill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B06D">
              <a:alpha val="90000"/>
            </a:srgbClr>
          </a:solidFill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B06D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11000"/>
            </a:srgbClr>
          </a:solidFill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3" name="Shape 3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647700" y="2095500"/>
            <a:ext cx="11709400" cy="29083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546056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647700" y="5207000"/>
            <a:ext cx="11709400" cy="13970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2286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4572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6858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9144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One</a:t>
            </a:r>
            <a:endParaRPr i="1" sz="3200">
              <a:solidFill>
                <a:srgbClr val="717D75"/>
              </a:solidFill>
            </a:endParaRPr>
          </a:p>
          <a:p>
            <a:pPr lvl="1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Two</a:t>
            </a:r>
            <a:endParaRPr i="1" sz="3200">
              <a:solidFill>
                <a:srgbClr val="717D75"/>
              </a:solidFill>
            </a:endParaRPr>
          </a:p>
          <a:p>
            <a:pPr lvl="2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Three</a:t>
            </a:r>
            <a:endParaRPr i="1" sz="3200">
              <a:solidFill>
                <a:srgbClr val="717D75"/>
              </a:solidFill>
            </a:endParaRPr>
          </a:p>
          <a:p>
            <a:pPr lvl="3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Four</a:t>
            </a:r>
            <a:endParaRPr i="1" sz="3200">
              <a:solidFill>
                <a:srgbClr val="717D75"/>
              </a:solidFill>
            </a:endParaRPr>
          </a:p>
          <a:p>
            <a:pPr lvl="4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647700" y="6794500"/>
            <a:ext cx="11709400" cy="14224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546056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647700" y="8204200"/>
            <a:ext cx="117094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2286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4572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6858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9144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One</a:t>
            </a:r>
            <a:endParaRPr i="1" sz="3200">
              <a:solidFill>
                <a:srgbClr val="717D75"/>
              </a:solidFill>
            </a:endParaRPr>
          </a:p>
          <a:p>
            <a:pPr lvl="1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Two</a:t>
            </a:r>
            <a:endParaRPr i="1" sz="3200">
              <a:solidFill>
                <a:srgbClr val="717D75"/>
              </a:solidFill>
            </a:endParaRPr>
          </a:p>
          <a:p>
            <a:pPr lvl="2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Three</a:t>
            </a:r>
            <a:endParaRPr i="1" sz="3200">
              <a:solidFill>
                <a:srgbClr val="717D75"/>
              </a:solidFill>
            </a:endParaRPr>
          </a:p>
          <a:p>
            <a:pPr lvl="3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Four</a:t>
            </a:r>
            <a:endParaRPr i="1" sz="3200">
              <a:solidFill>
                <a:srgbClr val="717D75"/>
              </a:solidFill>
            </a:endParaRPr>
          </a:p>
          <a:p>
            <a:pPr lvl="4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647700" y="6794500"/>
            <a:ext cx="11709400" cy="14224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546056"/>
                </a:solidFill>
              </a:rPr>
              <a:t>Title Text</a:t>
            </a:r>
          </a:p>
        </p:txBody>
      </p:sp>
      <p:sp>
        <p:nvSpPr>
          <p:cNvPr id="12" name="Shape 12"/>
          <p:cNvSpPr/>
          <p:nvPr>
            <p:ph type="body" idx="1"/>
          </p:nvPr>
        </p:nvSpPr>
        <p:spPr>
          <a:xfrm>
            <a:off x="647700" y="8204200"/>
            <a:ext cx="117094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2286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4572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6858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9144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One</a:t>
            </a:r>
            <a:endParaRPr i="1" sz="3200">
              <a:solidFill>
                <a:srgbClr val="717D75"/>
              </a:solidFill>
            </a:endParaRPr>
          </a:p>
          <a:p>
            <a:pPr lvl="1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Two</a:t>
            </a:r>
            <a:endParaRPr i="1" sz="3200">
              <a:solidFill>
                <a:srgbClr val="717D75"/>
              </a:solidFill>
            </a:endParaRPr>
          </a:p>
          <a:p>
            <a:pPr lvl="2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Three</a:t>
            </a:r>
            <a:endParaRPr i="1" sz="3200">
              <a:solidFill>
                <a:srgbClr val="717D75"/>
              </a:solidFill>
            </a:endParaRPr>
          </a:p>
          <a:p>
            <a:pPr lvl="3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Four</a:t>
            </a:r>
            <a:endParaRPr i="1" sz="3200">
              <a:solidFill>
                <a:srgbClr val="717D75"/>
              </a:solidFill>
            </a:endParaRPr>
          </a:p>
          <a:p>
            <a:pPr lvl="4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xfrm>
            <a:off x="647700" y="3390900"/>
            <a:ext cx="11709400" cy="2959100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546056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xfrm>
            <a:off x="647700" y="1689100"/>
            <a:ext cx="5600700" cy="34925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546056"/>
                </a:solidFill>
              </a:rPr>
              <a:t>Title Text</a:t>
            </a:r>
          </a:p>
        </p:txBody>
      </p:sp>
      <p:sp>
        <p:nvSpPr>
          <p:cNvPr id="17" name="Shape 17"/>
          <p:cNvSpPr/>
          <p:nvPr>
            <p:ph type="body" idx="1"/>
          </p:nvPr>
        </p:nvSpPr>
        <p:spPr>
          <a:xfrm>
            <a:off x="647700" y="5435600"/>
            <a:ext cx="5600700" cy="35941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2286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4572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6858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9144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One</a:t>
            </a:r>
            <a:endParaRPr i="1" sz="3200">
              <a:solidFill>
                <a:srgbClr val="717D75"/>
              </a:solidFill>
            </a:endParaRPr>
          </a:p>
          <a:p>
            <a:pPr lvl="1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Two</a:t>
            </a:r>
            <a:endParaRPr i="1" sz="3200">
              <a:solidFill>
                <a:srgbClr val="717D75"/>
              </a:solidFill>
            </a:endParaRPr>
          </a:p>
          <a:p>
            <a:pPr lvl="2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Three</a:t>
            </a:r>
            <a:endParaRPr i="1" sz="3200">
              <a:solidFill>
                <a:srgbClr val="717D75"/>
              </a:solidFill>
            </a:endParaRPr>
          </a:p>
          <a:p>
            <a:pPr lvl="3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Four</a:t>
            </a:r>
            <a:endParaRPr i="1" sz="3200">
              <a:solidFill>
                <a:srgbClr val="717D75"/>
              </a:solidFill>
            </a:endParaRPr>
          </a:p>
          <a:p>
            <a:pPr lvl="4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FFFFFF">
                    <a:alpha val="95000"/>
                  </a:srgbClr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FFFFFF">
                    <a:alpha val="95000"/>
                  </a:srgbClr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One</a:t>
            </a:r>
            <a:endParaRPr sz="4300">
              <a:solidFill>
                <a:srgbClr val="54605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Two</a:t>
            </a:r>
            <a:endParaRPr sz="4300">
              <a:solidFill>
                <a:srgbClr val="54605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Three</a:t>
            </a:r>
            <a:endParaRPr sz="4300">
              <a:solidFill>
                <a:srgbClr val="54605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Four</a:t>
            </a:r>
            <a:endParaRPr sz="4300">
              <a:solidFill>
                <a:srgbClr val="54605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FFFFFF">
                    <a:alpha val="95000"/>
                  </a:srgbClr>
                </a:solidFill>
              </a:rPr>
              <a:t>Title Text</a:t>
            </a:r>
          </a:p>
        </p:txBody>
      </p:sp>
      <p:sp>
        <p:nvSpPr>
          <p:cNvPr id="25" name="Shape 25"/>
          <p:cNvSpPr/>
          <p:nvPr>
            <p:ph type="body" idx="1"/>
          </p:nvPr>
        </p:nvSpPr>
        <p:spPr>
          <a:xfrm>
            <a:off x="647700" y="2628900"/>
            <a:ext cx="5600700" cy="6477000"/>
          </a:xfrm>
          <a:prstGeom prst="rect">
            <a:avLst/>
          </a:prstGeom>
        </p:spPr>
        <p:txBody>
          <a:bodyPr/>
          <a:lstStyle>
            <a:lvl1pPr marL="393700" indent="-393700">
              <a:lnSpc>
                <a:spcPct val="120000"/>
              </a:lnSpc>
              <a:spcBef>
                <a:spcPts val="2400"/>
              </a:spcBef>
              <a:buFont typeface="Zapf Dingbats"/>
              <a:buBlip>
                <a:blip r:embed="rId2"/>
              </a:buBlip>
              <a:defRPr sz="3200"/>
            </a:lvl1pPr>
            <a:lvl2pPr marL="787400" indent="-393700">
              <a:lnSpc>
                <a:spcPct val="120000"/>
              </a:lnSpc>
              <a:spcBef>
                <a:spcPts val="2400"/>
              </a:spcBef>
              <a:buFont typeface="Zapf Dingbats"/>
              <a:buBlip>
                <a:blip r:embed="rId2"/>
              </a:buBlip>
              <a:defRPr sz="3200"/>
            </a:lvl2pPr>
            <a:lvl3pPr marL="1181100" indent="-393700">
              <a:lnSpc>
                <a:spcPct val="120000"/>
              </a:lnSpc>
              <a:spcBef>
                <a:spcPts val="2400"/>
              </a:spcBef>
              <a:buFont typeface="Zapf Dingbats"/>
              <a:buBlip>
                <a:blip r:embed="rId2"/>
              </a:buBlip>
              <a:defRPr sz="3200"/>
            </a:lvl3pPr>
            <a:lvl4pPr marL="1574800" indent="-393700">
              <a:lnSpc>
                <a:spcPct val="120000"/>
              </a:lnSpc>
              <a:spcBef>
                <a:spcPts val="2400"/>
              </a:spcBef>
              <a:buFont typeface="Zapf Dingbats"/>
              <a:buBlip>
                <a:blip r:embed="rId2"/>
              </a:buBlip>
              <a:defRPr sz="3200"/>
            </a:lvl4pPr>
            <a:lvl5pPr marL="1968500" indent="-393700">
              <a:lnSpc>
                <a:spcPct val="120000"/>
              </a:lnSpc>
              <a:spcBef>
                <a:spcPts val="2400"/>
              </a:spcBef>
              <a:buFont typeface="Zapf Dingbats"/>
              <a:buBlip>
                <a:blip r:embed="rId2"/>
              </a:buBlip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46056"/>
                </a:solidFill>
              </a:rPr>
              <a:t>Body Level One</a:t>
            </a:r>
            <a:endParaRPr sz="3200">
              <a:solidFill>
                <a:srgbClr val="54605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46056"/>
                </a:solidFill>
              </a:rPr>
              <a:t>Body Level Two</a:t>
            </a:r>
            <a:endParaRPr sz="3200">
              <a:solidFill>
                <a:srgbClr val="54605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46056"/>
                </a:solidFill>
              </a:rPr>
              <a:t>Body Level Three</a:t>
            </a:r>
            <a:endParaRPr sz="3200">
              <a:solidFill>
                <a:srgbClr val="54605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46056"/>
                </a:solidFill>
              </a:rPr>
              <a:t>Body Level Four</a:t>
            </a:r>
            <a:endParaRPr sz="3200">
              <a:solidFill>
                <a:srgbClr val="54605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46056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>
            <p:ph type="body" idx="1"/>
          </p:nvPr>
        </p:nvSpPr>
        <p:spPr>
          <a:xfrm>
            <a:off x="647700" y="647700"/>
            <a:ext cx="11709400" cy="84582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One</a:t>
            </a:r>
            <a:endParaRPr sz="4300">
              <a:solidFill>
                <a:srgbClr val="54605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Two</a:t>
            </a:r>
            <a:endParaRPr sz="4300">
              <a:solidFill>
                <a:srgbClr val="54605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Three</a:t>
            </a:r>
            <a:endParaRPr sz="4300">
              <a:solidFill>
                <a:srgbClr val="54605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Four</a:t>
            </a:r>
            <a:endParaRPr sz="4300">
              <a:solidFill>
                <a:srgbClr val="54605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47700" y="152400"/>
            <a:ext cx="11709400" cy="203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FFFFFF">
                    <a:alpha val="95000"/>
                  </a:srgbClr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647700" y="2628900"/>
            <a:ext cx="11709400" cy="647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One</a:t>
            </a:r>
            <a:endParaRPr sz="4300">
              <a:solidFill>
                <a:srgbClr val="546056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Two</a:t>
            </a:r>
            <a:endParaRPr sz="4300">
              <a:solidFill>
                <a:srgbClr val="546056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Three</a:t>
            </a:r>
            <a:endParaRPr sz="4300">
              <a:solidFill>
                <a:srgbClr val="546056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Four</a:t>
            </a:r>
            <a:endParaRPr sz="4300">
              <a:solidFill>
                <a:srgbClr val="546056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546056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</p:sldLayoutIdLst>
  <p:transition spd="med" advClick="1"/>
  <p:txStyles>
    <p:titleStyle>
      <a:lvl1pPr defTabSz="584200">
        <a:defRPr sz="7000">
          <a:solidFill>
            <a:srgbClr val="FFFFFF">
              <a:alpha val="95000"/>
            </a:srgbClr>
          </a:solidFill>
          <a:latin typeface="+mn-lt"/>
          <a:ea typeface="+mn-ea"/>
          <a:cs typeface="+mn-cs"/>
          <a:sym typeface="Palatino"/>
        </a:defRPr>
      </a:lvl1pPr>
      <a:lvl2pPr indent="228600" defTabSz="584200">
        <a:defRPr sz="7000">
          <a:solidFill>
            <a:srgbClr val="FFFFFF">
              <a:alpha val="95000"/>
            </a:srgbClr>
          </a:solidFill>
          <a:latin typeface="+mn-lt"/>
          <a:ea typeface="+mn-ea"/>
          <a:cs typeface="+mn-cs"/>
          <a:sym typeface="Palatino"/>
        </a:defRPr>
      </a:lvl2pPr>
      <a:lvl3pPr indent="457200" defTabSz="584200">
        <a:defRPr sz="7000">
          <a:solidFill>
            <a:srgbClr val="FFFFFF">
              <a:alpha val="95000"/>
            </a:srgbClr>
          </a:solidFill>
          <a:latin typeface="+mn-lt"/>
          <a:ea typeface="+mn-ea"/>
          <a:cs typeface="+mn-cs"/>
          <a:sym typeface="Palatino"/>
        </a:defRPr>
      </a:lvl3pPr>
      <a:lvl4pPr indent="685800" defTabSz="584200">
        <a:defRPr sz="7000">
          <a:solidFill>
            <a:srgbClr val="FFFFFF">
              <a:alpha val="95000"/>
            </a:srgbClr>
          </a:solidFill>
          <a:latin typeface="+mn-lt"/>
          <a:ea typeface="+mn-ea"/>
          <a:cs typeface="+mn-cs"/>
          <a:sym typeface="Palatino"/>
        </a:defRPr>
      </a:lvl4pPr>
      <a:lvl5pPr indent="914400" defTabSz="584200">
        <a:defRPr sz="7000">
          <a:solidFill>
            <a:srgbClr val="FFFFFF">
              <a:alpha val="95000"/>
            </a:srgbClr>
          </a:solidFill>
          <a:latin typeface="+mn-lt"/>
          <a:ea typeface="+mn-ea"/>
          <a:cs typeface="+mn-cs"/>
          <a:sym typeface="Palatino"/>
        </a:defRPr>
      </a:lvl5pPr>
      <a:lvl6pPr indent="1143000" defTabSz="584200">
        <a:defRPr sz="7000">
          <a:solidFill>
            <a:srgbClr val="FFFFFF">
              <a:alpha val="95000"/>
            </a:srgbClr>
          </a:solidFill>
          <a:latin typeface="+mn-lt"/>
          <a:ea typeface="+mn-ea"/>
          <a:cs typeface="+mn-cs"/>
          <a:sym typeface="Palatino"/>
        </a:defRPr>
      </a:lvl6pPr>
      <a:lvl7pPr indent="1371600" defTabSz="584200">
        <a:defRPr sz="7000">
          <a:solidFill>
            <a:srgbClr val="FFFFFF">
              <a:alpha val="95000"/>
            </a:srgbClr>
          </a:solidFill>
          <a:latin typeface="+mn-lt"/>
          <a:ea typeface="+mn-ea"/>
          <a:cs typeface="+mn-cs"/>
          <a:sym typeface="Palatino"/>
        </a:defRPr>
      </a:lvl7pPr>
      <a:lvl8pPr indent="1600200" defTabSz="584200">
        <a:defRPr sz="7000">
          <a:solidFill>
            <a:srgbClr val="FFFFFF">
              <a:alpha val="95000"/>
            </a:srgbClr>
          </a:solidFill>
          <a:latin typeface="+mn-lt"/>
          <a:ea typeface="+mn-ea"/>
          <a:cs typeface="+mn-cs"/>
          <a:sym typeface="Palatino"/>
        </a:defRPr>
      </a:lvl8pPr>
      <a:lvl9pPr indent="1828800" defTabSz="584200">
        <a:defRPr sz="7000">
          <a:solidFill>
            <a:srgbClr val="FFFFFF">
              <a:alpha val="95000"/>
            </a:srgbClr>
          </a:solidFill>
          <a:latin typeface="+mn-lt"/>
          <a:ea typeface="+mn-ea"/>
          <a:cs typeface="+mn-cs"/>
          <a:sym typeface="Palatino"/>
        </a:defRPr>
      </a:lvl9pPr>
    </p:titleStyle>
    <p:bodyStyle>
      <a:lvl1pPr marL="533400" indent="-533400" defTabSz="584200">
        <a:spcBef>
          <a:spcPts val="4200"/>
        </a:spcBef>
        <a:buSzPct val="40000"/>
        <a:buBlip>
          <a:blip r:embed="rId3"/>
        </a:buBlip>
        <a:defRPr sz="4300">
          <a:solidFill>
            <a:srgbClr val="546056"/>
          </a:solidFill>
          <a:latin typeface="+mn-lt"/>
          <a:ea typeface="+mn-ea"/>
          <a:cs typeface="+mn-cs"/>
          <a:sym typeface="Palatino"/>
        </a:defRPr>
      </a:lvl1pPr>
      <a:lvl2pPr marL="1066800" indent="-533400" defTabSz="584200">
        <a:spcBef>
          <a:spcPts val="4200"/>
        </a:spcBef>
        <a:buSzPct val="40000"/>
        <a:buBlip>
          <a:blip r:embed="rId3"/>
        </a:buBlip>
        <a:defRPr sz="4300">
          <a:solidFill>
            <a:srgbClr val="546056"/>
          </a:solidFill>
          <a:latin typeface="+mn-lt"/>
          <a:ea typeface="+mn-ea"/>
          <a:cs typeface="+mn-cs"/>
          <a:sym typeface="Palatino"/>
        </a:defRPr>
      </a:lvl2pPr>
      <a:lvl3pPr marL="1600200" indent="-533400" defTabSz="584200">
        <a:spcBef>
          <a:spcPts val="4200"/>
        </a:spcBef>
        <a:buSzPct val="40000"/>
        <a:buBlip>
          <a:blip r:embed="rId3"/>
        </a:buBlip>
        <a:defRPr sz="4300">
          <a:solidFill>
            <a:srgbClr val="546056"/>
          </a:solidFill>
          <a:latin typeface="+mn-lt"/>
          <a:ea typeface="+mn-ea"/>
          <a:cs typeface="+mn-cs"/>
          <a:sym typeface="Palatino"/>
        </a:defRPr>
      </a:lvl3pPr>
      <a:lvl4pPr marL="2133600" indent="-533400" defTabSz="584200">
        <a:spcBef>
          <a:spcPts val="4200"/>
        </a:spcBef>
        <a:buSzPct val="40000"/>
        <a:buBlip>
          <a:blip r:embed="rId3"/>
        </a:buBlip>
        <a:defRPr sz="4300">
          <a:solidFill>
            <a:srgbClr val="546056"/>
          </a:solidFill>
          <a:latin typeface="+mn-lt"/>
          <a:ea typeface="+mn-ea"/>
          <a:cs typeface="+mn-cs"/>
          <a:sym typeface="Palatino"/>
        </a:defRPr>
      </a:lvl4pPr>
      <a:lvl5pPr marL="2667000" indent="-533400" defTabSz="584200">
        <a:spcBef>
          <a:spcPts val="4200"/>
        </a:spcBef>
        <a:buSzPct val="40000"/>
        <a:buBlip>
          <a:blip r:embed="rId3"/>
        </a:buBlip>
        <a:defRPr sz="4300">
          <a:solidFill>
            <a:srgbClr val="546056"/>
          </a:solidFill>
          <a:latin typeface="+mn-lt"/>
          <a:ea typeface="+mn-ea"/>
          <a:cs typeface="+mn-cs"/>
          <a:sym typeface="Palatino"/>
        </a:defRPr>
      </a:lvl5pPr>
      <a:lvl6pPr marL="3200400" indent="-533400" defTabSz="584200">
        <a:spcBef>
          <a:spcPts val="4200"/>
        </a:spcBef>
        <a:buSzPct val="40000"/>
        <a:buBlip>
          <a:blip r:embed="rId3"/>
        </a:buBlip>
        <a:defRPr sz="4300">
          <a:solidFill>
            <a:srgbClr val="546056"/>
          </a:solidFill>
          <a:latin typeface="+mn-lt"/>
          <a:ea typeface="+mn-ea"/>
          <a:cs typeface="+mn-cs"/>
          <a:sym typeface="Palatino"/>
        </a:defRPr>
      </a:lvl6pPr>
      <a:lvl7pPr marL="3733800" indent="-533400" defTabSz="584200">
        <a:spcBef>
          <a:spcPts val="4200"/>
        </a:spcBef>
        <a:buSzPct val="40000"/>
        <a:buBlip>
          <a:blip r:embed="rId3"/>
        </a:buBlip>
        <a:defRPr sz="4300">
          <a:solidFill>
            <a:srgbClr val="546056"/>
          </a:solidFill>
          <a:latin typeface="+mn-lt"/>
          <a:ea typeface="+mn-ea"/>
          <a:cs typeface="+mn-cs"/>
          <a:sym typeface="Palatino"/>
        </a:defRPr>
      </a:lvl7pPr>
      <a:lvl8pPr marL="4267200" indent="-533400" defTabSz="584200">
        <a:spcBef>
          <a:spcPts val="4200"/>
        </a:spcBef>
        <a:buSzPct val="40000"/>
        <a:buBlip>
          <a:blip r:embed="rId3"/>
        </a:buBlip>
        <a:defRPr sz="4300">
          <a:solidFill>
            <a:srgbClr val="546056"/>
          </a:solidFill>
          <a:latin typeface="+mn-lt"/>
          <a:ea typeface="+mn-ea"/>
          <a:cs typeface="+mn-cs"/>
          <a:sym typeface="Palatino"/>
        </a:defRPr>
      </a:lvl8pPr>
      <a:lvl9pPr marL="4800600" indent="-533400" defTabSz="584200">
        <a:spcBef>
          <a:spcPts val="4200"/>
        </a:spcBef>
        <a:buSzPct val="40000"/>
        <a:buBlip>
          <a:blip r:embed="rId3"/>
        </a:buBlip>
        <a:defRPr sz="4300">
          <a:solidFill>
            <a:srgbClr val="546056"/>
          </a:solidFill>
          <a:latin typeface="+mn-lt"/>
          <a:ea typeface="+mn-ea"/>
          <a:cs typeface="+mn-cs"/>
          <a:sym typeface="Palatino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4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6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647700" y="4076700"/>
            <a:ext cx="11709400" cy="29083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546056"/>
                </a:solidFill>
              </a:rPr>
              <a:t>Tech-Aided Education</a:t>
            </a: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xfrm>
            <a:off x="426468" y="6997700"/>
            <a:ext cx="11709401" cy="1397000"/>
          </a:xfrm>
          <a:prstGeom prst="rect">
            <a:avLst/>
          </a:prstGeom>
        </p:spPr>
        <p:txBody>
          <a:bodyPr/>
          <a:lstStyle/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3200">
                <a:solidFill>
                  <a:srgbClr val="717D75"/>
                </a:solidFill>
              </a:rPr>
              <a:t>Matthew Krause and Connor Dunleavy</a:t>
            </a:r>
          </a:p>
        </p:txBody>
      </p:sp>
      <p:pic>
        <p:nvPicPr>
          <p:cNvPr id="37" name="pasted-image-enhanced.png"/>
          <p:cNvPicPr/>
          <p:nvPr/>
        </p:nvPicPr>
        <p:blipFill>
          <a:blip r:embed="rId2">
            <a:extLst/>
          </a:blip>
          <a:srcRect l="309" t="154" r="26780" b="154"/>
          <a:stretch>
            <a:fillRect/>
          </a:stretch>
        </p:blipFill>
        <p:spPr>
          <a:xfrm>
            <a:off x="8159423" y="1475779"/>
            <a:ext cx="3388796" cy="360386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38" name="pasted-image.png"/>
          <p:cNvPicPr/>
          <p:nvPr/>
        </p:nvPicPr>
        <p:blipFill>
          <a:blip r:embed="rId3">
            <a:extLst/>
          </a:blip>
          <a:srcRect l="47839" t="0" r="0" b="0"/>
          <a:stretch>
            <a:fillRect/>
          </a:stretch>
        </p:blipFill>
        <p:spPr>
          <a:xfrm>
            <a:off x="4586711" y="1450578"/>
            <a:ext cx="3388889" cy="3654619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39" name="pasted-image.png"/>
          <p:cNvPicPr/>
          <p:nvPr/>
        </p:nvPicPr>
        <p:blipFill>
          <a:blip r:embed="rId4">
            <a:extLst/>
          </a:blip>
          <a:srcRect l="19304" t="0" r="30225" b="0"/>
          <a:stretch>
            <a:fillRect/>
          </a:stretch>
        </p:blipFill>
        <p:spPr>
          <a:xfrm>
            <a:off x="1123933" y="1450578"/>
            <a:ext cx="3278976" cy="365450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type="title"/>
          </p:nvPr>
        </p:nvSpPr>
        <p:spPr>
          <a:xfrm>
            <a:off x="647700" y="850900"/>
            <a:ext cx="11709400" cy="2032000"/>
          </a:xfrm>
          <a:prstGeom prst="rect">
            <a:avLst/>
          </a:prstGeom>
        </p:spPr>
        <p:txBody>
          <a:bodyPr/>
          <a:lstStyle>
            <a:lvl1pPr defTabSz="479044">
              <a:defRPr b="1" sz="574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740">
                <a:solidFill>
                  <a:srgbClr val="FFFFFF">
                    <a:alpha val="95000"/>
                  </a:srgbClr>
                </a:solidFill>
              </a:rPr>
              <a:t>Gamification</a:t>
            </a:r>
            <a:endParaRPr b="1" sz="5740">
              <a:solidFill>
                <a:srgbClr val="FFFFFF">
                  <a:alpha val="95000"/>
                </a:srgbClr>
              </a:solidFill>
            </a:endParaRPr>
          </a:p>
        </p:txBody>
      </p:sp>
      <p:sp>
        <p:nvSpPr>
          <p:cNvPr id="70" name="Shape 7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11022" indent="-311022" defTabSz="461518">
              <a:spcBef>
                <a:spcPts val="1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2528">
                <a:solidFill>
                  <a:srgbClr val="546056"/>
                </a:solidFill>
              </a:rPr>
              <a:t>The use of video games as an educational tool is no new idea, and is something that is very common to be seen today.</a:t>
            </a:r>
            <a:endParaRPr b="1" sz="2528">
              <a:solidFill>
                <a:srgbClr val="546056"/>
              </a:solidFill>
            </a:endParaRPr>
          </a:p>
          <a:p>
            <a:pPr lvl="0" marL="311022" indent="-311022" defTabSz="461518">
              <a:spcBef>
                <a:spcPts val="1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2528">
                <a:solidFill>
                  <a:srgbClr val="546056"/>
                </a:solidFill>
              </a:rPr>
              <a:t>Video games not only offer interactivity but rewards (Belskie).</a:t>
            </a:r>
            <a:endParaRPr b="1" sz="2528">
              <a:solidFill>
                <a:srgbClr val="546056"/>
              </a:solidFill>
            </a:endParaRPr>
          </a:p>
          <a:p>
            <a:pPr lvl="0" marL="311022" indent="-311022" defTabSz="461518">
              <a:spcBef>
                <a:spcPts val="1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2528">
                <a:solidFill>
                  <a:srgbClr val="546056"/>
                </a:solidFill>
              </a:rPr>
              <a:t>Video games offer a certain framework (i.e. simulation), unlike most educational software.</a:t>
            </a:r>
            <a:endParaRPr b="1" sz="2528">
              <a:solidFill>
                <a:srgbClr val="546056"/>
              </a:solidFill>
            </a:endParaRPr>
          </a:p>
          <a:p>
            <a:pPr lvl="0" marL="311022" indent="-311022" defTabSz="461518">
              <a:spcBef>
                <a:spcPts val="1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2528">
                <a:solidFill>
                  <a:srgbClr val="546056"/>
                </a:solidFill>
              </a:rPr>
              <a:t>Many video games offer some sort of customization/designer abilities.</a:t>
            </a:r>
          </a:p>
        </p:txBody>
      </p:sp>
      <p:pic>
        <p:nvPicPr>
          <p:cNvPr id="71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59748" y="3726218"/>
            <a:ext cx="6006704" cy="4282364"/>
          </a:xfrm>
          <a:prstGeom prst="rect">
            <a:avLst/>
          </a:prstGeom>
        </p:spPr>
      </p:pic>
    </p:spTree>
  </p:cSld>
  <p:clrMapOvr>
    <a:masterClrMapping/>
  </p:clrMapOvr>
  <p:transition spd="slow" advClick="1">
    <p:dissolv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defRPr b="1" sz="574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740">
                <a:solidFill>
                  <a:srgbClr val="FFFFFF">
                    <a:alpha val="95000"/>
                  </a:srgbClr>
                </a:solidFill>
              </a:rPr>
              <a:t>Evaluating the Quality of Digital Content</a:t>
            </a:r>
          </a:p>
        </p:txBody>
      </p:sp>
      <p:sp>
        <p:nvSpPr>
          <p:cNvPr id="74" name="Shape 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Khan Academy - tracks progress for teachers, pattern recognition, even more features can be easily added</a:t>
            </a:r>
            <a:endParaRPr b="1" sz="3200">
              <a:solidFill>
                <a:srgbClr val="546056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Pair this with in class activities and quizzes</a:t>
            </a:r>
          </a:p>
        </p:txBody>
      </p:sp>
      <p:pic>
        <p:nvPicPr>
          <p:cNvPr id="75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90192" y="3681663"/>
            <a:ext cx="5945816" cy="4371474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 advClick="1"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type="title"/>
          </p:nvPr>
        </p:nvSpPr>
        <p:spPr>
          <a:xfrm>
            <a:off x="647700" y="152400"/>
            <a:ext cx="11709400" cy="2765227"/>
          </a:xfrm>
          <a:prstGeom prst="rect">
            <a:avLst/>
          </a:prstGeom>
        </p:spPr>
        <p:txBody>
          <a:bodyPr/>
          <a:lstStyle>
            <a:lvl1pPr defTabSz="438150">
              <a:defRPr b="1" sz="525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250">
                <a:solidFill>
                  <a:srgbClr val="FFFFFF">
                    <a:alpha val="95000"/>
                  </a:srgbClr>
                </a:solidFill>
              </a:rPr>
              <a:t>Teachers Are Not Trained on How to Best Use Technology in Class</a:t>
            </a:r>
            <a:endParaRPr b="1" sz="5250">
              <a:solidFill>
                <a:srgbClr val="FFFFFF">
                  <a:alpha val="95000"/>
                </a:srgbClr>
              </a:solidFill>
            </a:endParaRPr>
          </a:p>
        </p:txBody>
      </p:sp>
      <p:sp>
        <p:nvSpPr>
          <p:cNvPr id="78" name="Shape 78"/>
          <p:cNvSpPr/>
          <p:nvPr>
            <p:ph type="body" idx="1"/>
          </p:nvPr>
        </p:nvSpPr>
        <p:spPr>
          <a:xfrm>
            <a:off x="654050" y="2717800"/>
            <a:ext cx="11237218" cy="3557836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  <a:defRPr b="1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Only way this will change is by increasing the access to technology in the classroom setting</a:t>
            </a:r>
          </a:p>
        </p:txBody>
      </p:sp>
      <p:pic>
        <p:nvPicPr>
          <p:cNvPr id="79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38175" y="5505187"/>
            <a:ext cx="9268968" cy="3257814"/>
          </a:xfrm>
          <a:prstGeom prst="rect">
            <a:avLst/>
          </a:prstGeom>
        </p:spPr>
      </p:pic>
    </p:spTree>
  </p:cSld>
  <p:clrMapOvr>
    <a:masterClrMapping/>
  </p:clrMapOvr>
  <p:transition spd="slow" advClick="1">
    <p:dissolv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defRPr b="1" sz="574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740">
                <a:solidFill>
                  <a:srgbClr val="FFFFFF">
                    <a:alpha val="95000"/>
                  </a:srgbClr>
                </a:solidFill>
              </a:rPr>
              <a:t>Obstacles to Classroom Conversion</a:t>
            </a:r>
          </a:p>
        </p:txBody>
      </p:sp>
      <p:pic>
        <p:nvPicPr>
          <p:cNvPr id="82" name="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1354" y="2645677"/>
            <a:ext cx="8782092" cy="6443446"/>
          </a:xfrm>
          <a:prstGeom prst="rect">
            <a:avLst/>
          </a:prstGeom>
        </p:spPr>
      </p:pic>
    </p:spTree>
  </p:cSld>
  <p:clrMapOvr>
    <a:masterClrMapping/>
  </p:clrMapOvr>
  <p:transition spd="slow" advClick="1"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7000">
                <a:solidFill>
                  <a:srgbClr val="FFFFFF">
                    <a:alpha val="95000"/>
                  </a:srgbClr>
                </a:solidFill>
              </a:rPr>
              <a:t>Conclusion</a:t>
            </a:r>
          </a:p>
        </p:txBody>
      </p:sp>
      <p:sp>
        <p:nvSpPr>
          <p:cNvPr id="85" name="Shape 8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42722" indent="-442722" defTabSz="484886">
              <a:spcBef>
                <a:spcPts val="3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568">
                <a:solidFill>
                  <a:srgbClr val="546056"/>
                </a:solidFill>
              </a:rPr>
              <a:t>Computer integration to the classroom has been happening for the past few decades and has no signs of decreasing.</a:t>
            </a:r>
            <a:endParaRPr sz="3568">
              <a:solidFill>
                <a:srgbClr val="546056"/>
              </a:solidFill>
            </a:endParaRPr>
          </a:p>
          <a:p>
            <a:pPr lvl="0" marL="442722" indent="-442722" defTabSz="484886">
              <a:spcBef>
                <a:spcPts val="3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568">
                <a:solidFill>
                  <a:srgbClr val="546056"/>
                </a:solidFill>
              </a:rPr>
              <a:t>There are obstacles to be overcome for tech to be integrated in more classrooms at all levels of education.</a:t>
            </a:r>
            <a:endParaRPr sz="3568">
              <a:solidFill>
                <a:srgbClr val="546056"/>
              </a:solidFill>
            </a:endParaRPr>
          </a:p>
          <a:p>
            <a:pPr lvl="0" marL="442722" indent="-442722" defTabSz="484886">
              <a:spcBef>
                <a:spcPts val="3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568">
                <a:solidFill>
                  <a:srgbClr val="546056"/>
                </a:solidFill>
              </a:rPr>
              <a:t>Tech-aided in education is going in a different direction than it has in the past with the flipped classroom and gamification, overall increasing it’s effectiveness.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7000">
                <a:solidFill>
                  <a:srgbClr val="FFFFFF">
                    <a:alpha val="95000"/>
                  </a:srgbClr>
                </a:solidFill>
              </a:rPr>
              <a:t>Sources </a:t>
            </a:r>
          </a:p>
        </p:txBody>
      </p:sp>
      <p:sp>
        <p:nvSpPr>
          <p:cNvPr id="88" name="Shape 8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09371" indent="-309371" defTabSz="338835">
              <a:spcBef>
                <a:spcPts val="2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93">
                <a:solidFill>
                  <a:srgbClr val="546056"/>
                </a:solidFill>
              </a:rPr>
              <a:t>Belskie, Matthew L. “Analysis of interactive design elements in a practical application of gamification to learning: Khan academy.” Department of Information Science. </a:t>
            </a:r>
            <a:r>
              <a:rPr i="1" sz="2493">
                <a:solidFill>
                  <a:srgbClr val="546056"/>
                </a:solidFill>
              </a:rPr>
              <a:t>University of North Carolina.</a:t>
            </a:r>
            <a:r>
              <a:rPr sz="2493">
                <a:solidFill>
                  <a:srgbClr val="546056"/>
                </a:solidFill>
              </a:rPr>
              <a:t> March 2012. Web. 11 Oct. 2014.</a:t>
            </a:r>
            <a:endParaRPr sz="2493">
              <a:solidFill>
                <a:srgbClr val="546056"/>
              </a:solidFill>
            </a:endParaRPr>
          </a:p>
          <a:p>
            <a:pPr lvl="0" marL="309371" indent="-309371" defTabSz="338835">
              <a:spcBef>
                <a:spcPts val="2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93">
                <a:solidFill>
                  <a:srgbClr val="546056"/>
                </a:solidFill>
              </a:rPr>
              <a:t>Kahn, Salman. “Turning the Classroom Upside Down” </a:t>
            </a:r>
            <a:r>
              <a:rPr i="1" sz="2493">
                <a:solidFill>
                  <a:srgbClr val="546056"/>
                </a:solidFill>
              </a:rPr>
              <a:t>The Wall Street Journal.</a:t>
            </a:r>
            <a:r>
              <a:rPr sz="2493">
                <a:solidFill>
                  <a:srgbClr val="546056"/>
                </a:solidFill>
              </a:rPr>
              <a:t> 9 Apr. 2011. Web. 10 Oct. 2014.</a:t>
            </a:r>
            <a:endParaRPr sz="2493">
              <a:solidFill>
                <a:srgbClr val="546056"/>
              </a:solidFill>
            </a:endParaRPr>
          </a:p>
          <a:p>
            <a:pPr lvl="0" marL="309371" indent="-309371" defTabSz="338835">
              <a:spcBef>
                <a:spcPts val="2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93">
                <a:solidFill>
                  <a:srgbClr val="546056"/>
                </a:solidFill>
              </a:rPr>
              <a:t>Kearsley, Greg. “Online Education: Learning and Teaching in Cyberspace.” </a:t>
            </a:r>
            <a:r>
              <a:rPr i="1" sz="2493">
                <a:solidFill>
                  <a:srgbClr val="546056"/>
                </a:solidFill>
              </a:rPr>
              <a:t>Thomson Learning</a:t>
            </a:r>
            <a:r>
              <a:rPr sz="2493">
                <a:solidFill>
                  <a:srgbClr val="546056"/>
                </a:solidFill>
              </a:rPr>
              <a:t>. Stamford, CT, USA. 2000. Text.</a:t>
            </a:r>
            <a:endParaRPr sz="2493">
              <a:solidFill>
                <a:srgbClr val="546056"/>
              </a:solidFill>
            </a:endParaRPr>
          </a:p>
          <a:p>
            <a:pPr lvl="0" marL="309371" indent="-309371" defTabSz="338835">
              <a:spcBef>
                <a:spcPts val="2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93">
                <a:solidFill>
                  <a:srgbClr val="546056"/>
                </a:solidFill>
              </a:rPr>
              <a:t>Seale, Jane K. “E-Learning and Disability in Higher Education.” </a:t>
            </a:r>
            <a:r>
              <a:rPr i="1" sz="2493">
                <a:solidFill>
                  <a:srgbClr val="546056"/>
                </a:solidFill>
              </a:rPr>
              <a:t>Routledge.</a:t>
            </a:r>
            <a:r>
              <a:rPr sz="2493">
                <a:solidFill>
                  <a:srgbClr val="546056"/>
                </a:solidFill>
              </a:rPr>
              <a:t> Abingdon, Oxford, England. 2006. Text.</a:t>
            </a:r>
            <a:endParaRPr sz="2493">
              <a:solidFill>
                <a:srgbClr val="546056"/>
              </a:solidFill>
            </a:endParaRPr>
          </a:p>
          <a:p>
            <a:pPr lvl="0" marL="309371" indent="-309371" defTabSz="338835">
              <a:spcBef>
                <a:spcPts val="2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93">
                <a:solidFill>
                  <a:srgbClr val="546056"/>
                </a:solidFill>
              </a:rPr>
              <a:t>Selwyn, Neil. “Schools and Schooling in the Digital Age.” </a:t>
            </a:r>
            <a:r>
              <a:rPr i="1" sz="2493">
                <a:solidFill>
                  <a:srgbClr val="546056"/>
                </a:solidFill>
              </a:rPr>
              <a:t>Routledge</a:t>
            </a:r>
            <a:r>
              <a:rPr sz="2493">
                <a:solidFill>
                  <a:srgbClr val="546056"/>
                </a:solidFill>
              </a:rPr>
              <a:t>. Abingdon, Oxford, England. 2011. Text.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TEDxSanJoseCA - Salman Khan - Sequel to talk at TED.mp4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127593" y="1846262"/>
            <a:ext cx="8749614" cy="6645276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defRPr b="1" sz="574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740">
                <a:solidFill>
                  <a:srgbClr val="FFFFFF">
                    <a:alpha val="95000"/>
                  </a:srgbClr>
                </a:solidFill>
              </a:rPr>
              <a:t>The Promises of Tech-Aided Education</a:t>
            </a:r>
          </a:p>
        </p:txBody>
      </p:sp>
      <p:sp>
        <p:nvSpPr>
          <p:cNvPr id="44" name="Shape 44"/>
          <p:cNvSpPr/>
          <p:nvPr>
            <p:ph type="body" idx="1"/>
          </p:nvPr>
        </p:nvSpPr>
        <p:spPr>
          <a:xfrm>
            <a:off x="654050" y="2628900"/>
            <a:ext cx="10787162" cy="6477000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The tech-aided classroom will provide the motivation and prevent the student from getting bored (Kearsley, 64).</a:t>
            </a:r>
            <a:endParaRPr b="1" sz="3200">
              <a:solidFill>
                <a:srgbClr val="546056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The tech-aided classroom will allow individuals with learning disabilities to get the individualized education they require (Kearsley, 72).</a:t>
            </a:r>
            <a:endParaRPr b="1" sz="3200">
              <a:solidFill>
                <a:srgbClr val="546056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The effectiveness of the education is dependent upon the instructor’s skill of teaching with tech (Kearsley, 85).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defRPr b="1" sz="574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740">
                <a:solidFill>
                  <a:srgbClr val="FFFFFF">
                    <a:alpha val="95000"/>
                  </a:srgbClr>
                </a:solidFill>
              </a:rPr>
              <a:t>The Realities of Tech-Aided Education Today</a:t>
            </a:r>
          </a:p>
        </p:txBody>
      </p:sp>
      <p:sp>
        <p:nvSpPr>
          <p:cNvPr id="47" name="Shape 47"/>
          <p:cNvSpPr/>
          <p:nvPr>
            <p:ph type="body" idx="1"/>
          </p:nvPr>
        </p:nvSpPr>
        <p:spPr>
          <a:xfrm>
            <a:off x="6344691" y="2628900"/>
            <a:ext cx="5885409" cy="6477000"/>
          </a:xfrm>
          <a:prstGeom prst="rect">
            <a:avLst/>
          </a:prstGeom>
        </p:spPr>
        <p:txBody>
          <a:bodyPr/>
          <a:lstStyle/>
          <a:p>
            <a:pPr lvl="0" marL="338581" indent="-338581" defTabSz="502412">
              <a:spcBef>
                <a:spcPts val="20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2752">
                <a:solidFill>
                  <a:srgbClr val="546056"/>
                </a:solidFill>
              </a:rPr>
              <a:t>Tech in education is inconsistent between teachers at the same institution (Selwyn, 25).</a:t>
            </a:r>
            <a:endParaRPr b="1" sz="2752">
              <a:solidFill>
                <a:srgbClr val="546056"/>
              </a:solidFill>
            </a:endParaRPr>
          </a:p>
          <a:p>
            <a:pPr lvl="0" marL="338581" indent="-338581" defTabSz="502412">
              <a:spcBef>
                <a:spcPts val="20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2752">
                <a:solidFill>
                  <a:srgbClr val="546056"/>
                </a:solidFill>
              </a:rPr>
              <a:t>Many teachers are inept at using computers to their full potential.</a:t>
            </a:r>
            <a:endParaRPr b="1" sz="2752">
              <a:solidFill>
                <a:srgbClr val="546056"/>
              </a:solidFill>
            </a:endParaRPr>
          </a:p>
          <a:p>
            <a:pPr lvl="0" marL="338581" indent="-338581" defTabSz="502412">
              <a:spcBef>
                <a:spcPts val="20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2752">
                <a:solidFill>
                  <a:srgbClr val="546056"/>
                </a:solidFill>
              </a:rPr>
              <a:t>The only constant form of tech use in school are word processors, videos, powerpoint presentations, and the use of search engines (Project Tomorrow).</a:t>
            </a:r>
          </a:p>
        </p:txBody>
      </p:sp>
      <p:pic>
        <p:nvPicPr>
          <p:cNvPr id="48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3750" y="4025862"/>
            <a:ext cx="5501300" cy="3683076"/>
          </a:xfrm>
          <a:prstGeom prst="rect">
            <a:avLst/>
          </a:prstGeom>
        </p:spPr>
      </p:pic>
    </p:spTree>
  </p:cSld>
  <p:clrMapOvr>
    <a:masterClrMapping/>
  </p:clrMapOvr>
  <p:transition spd="med" advClick="1"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defRPr b="1" sz="574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740">
                <a:solidFill>
                  <a:srgbClr val="FFFFFF">
                    <a:alpha val="95000"/>
                  </a:srgbClr>
                </a:solidFill>
              </a:rPr>
              <a:t>The Direction of Tech-Aided Education</a:t>
            </a:r>
          </a:p>
        </p:txBody>
      </p:sp>
      <p:pic>
        <p:nvPicPr>
          <p:cNvPr id="51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57417" y="4365780"/>
            <a:ext cx="6141139" cy="5242190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Shape 52"/>
          <p:cNvSpPr/>
          <p:nvPr/>
        </p:nvSpPr>
        <p:spPr>
          <a:xfrm>
            <a:off x="1061854" y="2692362"/>
            <a:ext cx="11189272" cy="6350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502" y="21600"/>
                </a:moveTo>
                <a:lnTo>
                  <a:pt x="13470" y="9202"/>
                </a:lnTo>
                <a:lnTo>
                  <a:pt x="15653" y="7811"/>
                </a:lnTo>
                <a:lnTo>
                  <a:pt x="21600" y="7731"/>
                </a:lnTo>
                <a:lnTo>
                  <a:pt x="21591" y="47"/>
                </a:lnTo>
                <a:lnTo>
                  <a:pt x="36" y="0"/>
                </a:lnTo>
                <a:lnTo>
                  <a:pt x="0" y="21213"/>
                </a:lnTo>
                <a:lnTo>
                  <a:pt x="13502" y="2160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marL="393700" indent="-393700" algn="l">
              <a:lnSpc>
                <a:spcPct val="120000"/>
              </a:lnSpc>
              <a:spcBef>
                <a:spcPts val="2400"/>
              </a:spcBef>
              <a:buSzPct val="40000"/>
              <a:buFont typeface="Zapf Dingbats"/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We are currently seeing a rise in the flipped classroom, where content is consumed at home, and then discussed or practiced in class (Khan). </a:t>
            </a:r>
            <a:endParaRPr b="1" sz="3200">
              <a:solidFill>
                <a:srgbClr val="546056"/>
              </a:solidFill>
            </a:endParaRPr>
          </a:p>
          <a:p>
            <a:pPr lvl="1" marL="787400" indent="-393700" algn="l">
              <a:lnSpc>
                <a:spcPct val="120000"/>
              </a:lnSpc>
              <a:spcBef>
                <a:spcPts val="2400"/>
              </a:spcBef>
              <a:buSzPct val="40000"/>
              <a:buFont typeface="Zapf Dingbats"/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This is the way many classes (languages in specific) are taught at UNC.</a:t>
            </a:r>
            <a:endParaRPr b="1" sz="3200">
              <a:solidFill>
                <a:srgbClr val="546056"/>
              </a:solidFill>
            </a:endParaRPr>
          </a:p>
          <a:p>
            <a:pPr lvl="0" marL="393700" indent="-393700" algn="l">
              <a:lnSpc>
                <a:spcPct val="120000"/>
              </a:lnSpc>
              <a:spcBef>
                <a:spcPts val="2400"/>
              </a:spcBef>
              <a:buSzPct val="40000"/>
              <a:buFont typeface="Zapf Dingbats"/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Gamification of instruction with the use of video game.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xfrm>
            <a:off x="647700" y="152400"/>
            <a:ext cx="11709400" cy="2879477"/>
          </a:xfrm>
          <a:prstGeom prst="rect">
            <a:avLst/>
          </a:prstGeom>
        </p:spPr>
        <p:txBody>
          <a:bodyPr/>
          <a:lstStyle>
            <a:lvl1pPr defTabSz="461518">
              <a:defRPr b="1" sz="553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530">
                <a:solidFill>
                  <a:srgbClr val="FFFFFF">
                    <a:alpha val="95000"/>
                  </a:srgbClr>
                </a:solidFill>
              </a:rPr>
              <a:t>The Pros of Digital Flipped Classroom Model</a:t>
            </a:r>
            <a:endParaRPr b="1" sz="5530">
              <a:solidFill>
                <a:srgbClr val="FFFFFF">
                  <a:alpha val="95000"/>
                </a:srgbClr>
              </a:solidFill>
            </a:endParaRPr>
          </a:p>
        </p:txBody>
      </p:sp>
      <p:sp>
        <p:nvSpPr>
          <p:cNvPr id="55" name="Shape 55"/>
          <p:cNvSpPr/>
          <p:nvPr>
            <p:ph type="body" idx="1"/>
          </p:nvPr>
        </p:nvSpPr>
        <p:spPr>
          <a:xfrm>
            <a:off x="647700" y="2628900"/>
            <a:ext cx="11356827" cy="6477000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It allows for a more equalized lecture, in which the student can go through the content as fast or slow as they need (Seale, 25).</a:t>
            </a:r>
            <a:endParaRPr b="1" sz="3200">
              <a:solidFill>
                <a:srgbClr val="546056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Offers multimedia and interactivity (Belskie).</a:t>
            </a:r>
            <a:endParaRPr b="1" sz="3200">
              <a:solidFill>
                <a:srgbClr val="546056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Teachers can spot gaps in knowledge quickly through technologies like Khan Academy (Thompson, 182).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defRPr b="1" sz="574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740">
                <a:solidFill>
                  <a:srgbClr val="FFFFFF">
                    <a:alpha val="95000"/>
                  </a:srgbClr>
                </a:solidFill>
              </a:rPr>
              <a:t>The Cons of the Digital Flipped Classroom Model</a:t>
            </a:r>
          </a:p>
        </p:txBody>
      </p:sp>
      <p:sp>
        <p:nvSpPr>
          <p:cNvPr id="58" name="Shape 58"/>
          <p:cNvSpPr/>
          <p:nvPr>
            <p:ph type="body" idx="1"/>
          </p:nvPr>
        </p:nvSpPr>
        <p:spPr>
          <a:xfrm>
            <a:off x="647700" y="2628900"/>
            <a:ext cx="6905179" cy="6477000"/>
          </a:xfrm>
          <a:prstGeom prst="rect">
            <a:avLst/>
          </a:prstGeom>
        </p:spPr>
        <p:txBody>
          <a:bodyPr/>
          <a:lstStyle/>
          <a:p>
            <a:pPr lvl="0" marL="334645" indent="-334645" defTabSz="496570">
              <a:spcBef>
                <a:spcPts val="20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2720">
                <a:solidFill>
                  <a:srgbClr val="546056"/>
                </a:solidFill>
              </a:rPr>
              <a:t>During lecture/home study, student cannot ask for help on a specific example and receive immediate feedback.</a:t>
            </a:r>
            <a:endParaRPr b="1" sz="2720">
              <a:solidFill>
                <a:srgbClr val="546056"/>
              </a:solidFill>
            </a:endParaRPr>
          </a:p>
          <a:p>
            <a:pPr lvl="0" marL="334645" indent="-334645" defTabSz="496570">
              <a:spcBef>
                <a:spcPts val="20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2720">
                <a:solidFill>
                  <a:srgbClr val="546056"/>
                </a:solidFill>
              </a:rPr>
              <a:t>It assumes access to high-speed internet is available, with very few legislators who are willing to subsidize the costs of providing access to all (Selwyn, 56).</a:t>
            </a:r>
            <a:endParaRPr b="1" sz="2720">
              <a:solidFill>
                <a:srgbClr val="546056"/>
              </a:solidFill>
            </a:endParaRPr>
          </a:p>
          <a:p>
            <a:pPr lvl="0" marL="334645" indent="-334645" defTabSz="496570">
              <a:spcBef>
                <a:spcPts val="20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2720">
                <a:solidFill>
                  <a:srgbClr val="546056"/>
                </a:solidFill>
              </a:rPr>
              <a:t>The need for more, faster computers are increasing higher than the rate that they can be provided (Project Tomorrow).</a:t>
            </a:r>
          </a:p>
        </p:txBody>
      </p:sp>
      <p:pic>
        <p:nvPicPr>
          <p:cNvPr id="59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36733" y="2671243"/>
            <a:ext cx="3499017" cy="5708178"/>
          </a:xfrm>
          <a:prstGeom prst="rect">
            <a:avLst/>
          </a:prstGeom>
        </p:spPr>
      </p:pic>
      <p:pic>
        <p:nvPicPr>
          <p:cNvPr id="60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036733" y="8418630"/>
            <a:ext cx="3499017" cy="835454"/>
          </a:xfrm>
          <a:prstGeom prst="rect">
            <a:avLst/>
          </a:prstGeom>
        </p:spPr>
      </p:pic>
    </p:spTree>
  </p:cSld>
  <p:clrMapOvr>
    <a:masterClrMapping/>
  </p:clrMapOvr>
  <p:transition spd="slow" advClick="1"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defRPr b="1" sz="574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740">
                <a:solidFill>
                  <a:srgbClr val="FFFFFF">
                    <a:alpha val="95000"/>
                  </a:srgbClr>
                </a:solidFill>
              </a:rPr>
              <a:t>Providing Enough Computers/Devices with Internet Access</a:t>
            </a:r>
          </a:p>
        </p:txBody>
      </p:sp>
      <p:sp>
        <p:nvSpPr>
          <p:cNvPr id="63" name="Shape 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546056"/>
                </a:solidFill>
              </a:rPr>
              <a:t>Growth of tablets will make flipped classrooms more feasible.</a:t>
            </a:r>
            <a:endParaRPr b="1" sz="3200">
              <a:solidFill>
                <a:srgbClr val="546056"/>
              </a:solidFill>
            </a:endParaRP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46056"/>
                </a:solidFill>
              </a:rPr>
              <a:t>Cheap</a:t>
            </a:r>
            <a:endParaRPr sz="3200">
              <a:solidFill>
                <a:srgbClr val="546056"/>
              </a:solidFill>
            </a:endParaRP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46056"/>
                </a:solidFill>
              </a:rPr>
              <a:t>Mobile</a:t>
            </a:r>
            <a:endParaRPr sz="3200">
              <a:solidFill>
                <a:srgbClr val="546056"/>
              </a:solidFill>
            </a:endParaRP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46056"/>
                </a:solidFill>
              </a:rPr>
              <a:t>Interactive</a:t>
            </a:r>
          </a:p>
        </p:txBody>
      </p:sp>
      <p:pic>
        <p:nvPicPr>
          <p:cNvPr id="64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79185" y="3467100"/>
            <a:ext cx="6435065" cy="4800600"/>
          </a:xfrm>
          <a:prstGeom prst="rect">
            <a:avLst/>
          </a:prstGeom>
        </p:spPr>
      </p:pic>
    </p:spTree>
  </p:cSld>
  <p:clrMapOvr>
    <a:masterClrMapping/>
  </p:clrMapOvr>
  <p:transition spd="slow" advClick="1">
    <p:dissolv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title"/>
          </p:nvPr>
        </p:nvSpPr>
        <p:spPr>
          <a:xfrm>
            <a:off x="647700" y="152400"/>
            <a:ext cx="11921133" cy="2980780"/>
          </a:xfrm>
          <a:prstGeom prst="rect">
            <a:avLst/>
          </a:prstGeom>
        </p:spPr>
        <p:txBody>
          <a:bodyPr/>
          <a:lstStyle>
            <a:lvl1pPr defTabSz="467359">
              <a:defRPr b="1" sz="5600"/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600">
                <a:solidFill>
                  <a:srgbClr val="FFFFFF">
                    <a:alpha val="95000"/>
                  </a:srgbClr>
                </a:solidFill>
              </a:rPr>
              <a:t>Are Video Games the Future of Education?</a:t>
            </a:r>
            <a:endParaRPr b="1" sz="5600">
              <a:solidFill>
                <a:srgbClr val="FFFFFF">
                  <a:alpha val="95000"/>
                </a:srgbClr>
              </a:solidFill>
            </a:endParaRPr>
          </a:p>
        </p:txBody>
      </p:sp>
      <p:sp>
        <p:nvSpPr>
          <p:cNvPr id="67" name="Shape 6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85394" indent="-485394" defTabSz="531622">
              <a:spcBef>
                <a:spcPts val="3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3913">
                <a:solidFill>
                  <a:srgbClr val="546056"/>
                </a:solidFill>
              </a:rPr>
              <a:t>No. </a:t>
            </a:r>
            <a:endParaRPr b="1" sz="3913">
              <a:solidFill>
                <a:srgbClr val="546056"/>
              </a:solidFill>
            </a:endParaRPr>
          </a:p>
          <a:p>
            <a:pPr lvl="0" marL="485394" indent="-485394" defTabSz="531622">
              <a:spcBef>
                <a:spcPts val="3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sz="3913">
                <a:solidFill>
                  <a:srgbClr val="546056"/>
                </a:solidFill>
              </a:rPr>
              <a:t>However, certain aspects of video games are likely to be seen in educational software:</a:t>
            </a:r>
            <a:endParaRPr b="1" sz="3913">
              <a:solidFill>
                <a:srgbClr val="546056"/>
              </a:solidFill>
            </a:endParaRPr>
          </a:p>
          <a:p>
            <a:pPr lvl="1" marL="846617" indent="-361223" defTabSz="531622">
              <a:lnSpc>
                <a:spcPct val="120000"/>
              </a:lnSpc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912">
                <a:solidFill>
                  <a:srgbClr val="546056"/>
                </a:solidFill>
              </a:rPr>
              <a:t>Rewards</a:t>
            </a:r>
            <a:endParaRPr sz="2912">
              <a:solidFill>
                <a:srgbClr val="546056"/>
              </a:solidFill>
            </a:endParaRPr>
          </a:p>
          <a:p>
            <a:pPr lvl="1" marL="846617" indent="-361223" defTabSz="531622">
              <a:lnSpc>
                <a:spcPct val="120000"/>
              </a:lnSpc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912">
                <a:solidFill>
                  <a:srgbClr val="546056"/>
                </a:solidFill>
              </a:rPr>
              <a:t>Interactivity</a:t>
            </a:r>
            <a:endParaRPr sz="2912">
              <a:solidFill>
                <a:srgbClr val="546056"/>
              </a:solidFill>
            </a:endParaRPr>
          </a:p>
          <a:p>
            <a:pPr lvl="1" marL="846617" indent="-361223" defTabSz="531622">
              <a:lnSpc>
                <a:spcPct val="120000"/>
              </a:lnSpc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912">
                <a:solidFill>
                  <a:srgbClr val="546056"/>
                </a:solidFill>
              </a:rPr>
              <a:t>Framework</a:t>
            </a:r>
            <a:endParaRPr sz="2912">
              <a:solidFill>
                <a:srgbClr val="546056"/>
              </a:solidFill>
            </a:endParaRPr>
          </a:p>
          <a:p>
            <a:pPr lvl="1" marL="846617" indent="-361223" defTabSz="531622">
              <a:lnSpc>
                <a:spcPct val="120000"/>
              </a:lnSpc>
              <a:spcBef>
                <a:spcPts val="21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912">
                <a:solidFill>
                  <a:srgbClr val="546056"/>
                </a:solidFill>
              </a:rPr>
              <a:t>Design elements -- have students design their own “game” with educational elements. </a:t>
            </a:r>
          </a:p>
        </p:txBody>
      </p:sp>
    </p:spTree>
  </p:cSld>
  <p:clrMapOvr>
    <a:masterClrMapping/>
  </p:clrMapOvr>
  <p:transition spd="slow" advClick="1">
    <p:dissolve/>
  </p:transition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BrushedCanvas">
  <a:themeElements>
    <a:clrScheme name="BrushedCanvas">
      <a:dk1>
        <a:srgbClr val="546056"/>
      </a:dk1>
      <a:lt1>
        <a:srgbClr val="600C52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800" u="none" kumimoji="0" normalizeH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rushedCanvas">
  <a:themeElements>
    <a:clrScheme name="BrushedCanvas">
      <a:dk1>
        <a:srgbClr val="000000"/>
      </a:dk1>
      <a:lt1>
        <a:srgbClr val="FFFFFF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800" u="none" kumimoji="0" normalizeH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